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88" r:id="rId8"/>
    <p:sldId id="290" r:id="rId9"/>
    <p:sldId id="262" r:id="rId10"/>
    <p:sldId id="263" r:id="rId11"/>
    <p:sldId id="264" r:id="rId12"/>
    <p:sldId id="284" r:id="rId13"/>
    <p:sldId id="285" r:id="rId14"/>
    <p:sldId id="281" r:id="rId15"/>
    <p:sldId id="265" r:id="rId16"/>
    <p:sldId id="280" r:id="rId17"/>
    <p:sldId id="275" r:id="rId18"/>
    <p:sldId id="276" r:id="rId19"/>
    <p:sldId id="266" r:id="rId20"/>
    <p:sldId id="295" r:id="rId21"/>
    <p:sldId id="282" r:id="rId22"/>
    <p:sldId id="283" r:id="rId23"/>
    <p:sldId id="277" r:id="rId24"/>
    <p:sldId id="278" r:id="rId25"/>
    <p:sldId id="267" r:id="rId26"/>
    <p:sldId id="268" r:id="rId27"/>
    <p:sldId id="274" r:id="rId28"/>
    <p:sldId id="269" r:id="rId29"/>
    <p:sldId id="286" r:id="rId30"/>
    <p:sldId id="287" r:id="rId31"/>
    <p:sldId id="279" r:id="rId32"/>
    <p:sldId id="289" r:id="rId33"/>
    <p:sldId id="291" r:id="rId34"/>
    <p:sldId id="293" r:id="rId35"/>
    <p:sldId id="294" r:id="rId36"/>
    <p:sldId id="292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1FB"/>
    <a:srgbClr val="37EC25"/>
    <a:srgbClr val="60EEF1"/>
    <a:srgbClr val="2145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83"/>
    <p:restoredTop sz="94401"/>
  </p:normalViewPr>
  <p:slideViewPr>
    <p:cSldViewPr snapToGrid="0" snapToObjects="1">
      <p:cViewPr>
        <p:scale>
          <a:sx n="108" d="100"/>
          <a:sy n="108" d="100"/>
        </p:scale>
        <p:origin x="560" y="1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image1.png>
</file>

<file path=ppt/media/image11.tiff>
</file>

<file path=ppt/media/image2.png>
</file>

<file path=ppt/media/image3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919EF4-37BE-0548-9EFD-BC0A3F19DA91}" type="datetimeFigureOut">
              <a:rPr lang="en-US" smtClean="0"/>
              <a:t>9/28/16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F45372-A50B-9C40-A5FA-F8CEFBA4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22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Salamander larvae from China</a:t>
            </a:r>
            <a:endParaRPr lang="en-US" baseline="0" dirty="0" smtClean="0"/>
          </a:p>
          <a:p>
            <a:r>
              <a:rPr lang="en-US" baseline="0" dirty="0" err="1" smtClean="0"/>
              <a:t>Ichthyosaura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randeckensis</a:t>
            </a:r>
            <a:r>
              <a:rPr lang="en-US" baseline="0" dirty="0" smtClean="0"/>
              <a:t> from </a:t>
            </a:r>
            <a:r>
              <a:rPr lang="en-US" baseline="0" dirty="0" err="1" smtClean="0"/>
              <a:t>Randeck</a:t>
            </a:r>
            <a:r>
              <a:rPr lang="en-US" baseline="0" dirty="0" smtClean="0"/>
              <a:t> Maar in Germany</a:t>
            </a:r>
            <a:endParaRPr lang="en-US" dirty="0" smtClean="0"/>
          </a:p>
          <a:p>
            <a:r>
              <a:rPr lang="en-US" dirty="0" err="1" smtClean="0"/>
              <a:t>Taricha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oliginacea</a:t>
            </a:r>
            <a:r>
              <a:rPr lang="en-US" baseline="0" dirty="0" smtClean="0"/>
              <a:t> from Gray Butte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9998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Extant-only</a:t>
            </a:r>
            <a:r>
              <a:rPr lang="en-US" baseline="0" dirty="0" smtClean="0"/>
              <a:t> has lots of small size tips, but some </a:t>
            </a:r>
            <a:r>
              <a:rPr lang="en-US" baseline="0" dirty="0" err="1" smtClean="0"/>
              <a:t>depauperate</a:t>
            </a:r>
            <a:r>
              <a:rPr lang="en-US" baseline="0" dirty="0" smtClean="0"/>
              <a:t> clades are really big. Only way to accommodate is to have high rates at deep nodes. With fossils, lots of large taxa sprinkled through tree, so no need for a big jump.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4435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DeMar</a:t>
            </a:r>
            <a:r>
              <a:rPr lang="en-US" dirty="0" smtClean="0"/>
              <a:t> has more salamander occurrences in one paper from 2013 looking at Montana over ~2Ma than PBDB has for all salamanders</a:t>
            </a:r>
            <a:r>
              <a:rPr lang="en-US" baseline="0" dirty="0" smtClean="0"/>
              <a:t> everywhere through all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404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being driven by: </a:t>
            </a:r>
            <a:r>
              <a:rPr lang="en-US" dirty="0" err="1" smtClean="0"/>
              <a:t>Gyrinophilus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dirty="0" err="1" smtClean="0"/>
              <a:t>Eurycea</a:t>
            </a:r>
            <a:r>
              <a:rPr lang="en-US" dirty="0" smtClean="0"/>
              <a:t>, </a:t>
            </a:r>
            <a:r>
              <a:rPr lang="en-US" dirty="0" err="1" smtClean="0"/>
              <a:t>Hynobius</a:t>
            </a:r>
            <a:r>
              <a:rPr lang="en-US" dirty="0" smtClean="0"/>
              <a:t> </a:t>
            </a:r>
            <a:r>
              <a:rPr lang="en-US" dirty="0" err="1" smtClean="0"/>
              <a:t>retardatus</a:t>
            </a:r>
            <a:r>
              <a:rPr lang="en-US" dirty="0" smtClean="0"/>
              <a:t>, </a:t>
            </a:r>
            <a:r>
              <a:rPr lang="en-US" dirty="0" err="1" smtClean="0"/>
              <a:t>Salamndrids</a:t>
            </a:r>
            <a:r>
              <a:rPr lang="en-US" dirty="0" smtClean="0"/>
              <a:t>, and </a:t>
            </a:r>
            <a:r>
              <a:rPr lang="en-US" dirty="0" err="1" smtClean="0"/>
              <a:t>Ambystomatids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7177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being driven by: </a:t>
            </a:r>
            <a:r>
              <a:rPr lang="en-US" dirty="0" err="1" smtClean="0"/>
              <a:t>Gyrinophilus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dirty="0" err="1" smtClean="0"/>
              <a:t>Eurycea</a:t>
            </a:r>
            <a:r>
              <a:rPr lang="en-US" dirty="0" smtClean="0"/>
              <a:t>, </a:t>
            </a:r>
            <a:r>
              <a:rPr lang="en-US" dirty="0" err="1" smtClean="0"/>
              <a:t>Hynobius</a:t>
            </a:r>
            <a:r>
              <a:rPr lang="en-US" dirty="0" smtClean="0"/>
              <a:t> </a:t>
            </a:r>
            <a:r>
              <a:rPr lang="en-US" dirty="0" err="1" smtClean="0"/>
              <a:t>retardatus</a:t>
            </a:r>
            <a:r>
              <a:rPr lang="en-US" dirty="0" smtClean="0"/>
              <a:t>, </a:t>
            </a:r>
            <a:r>
              <a:rPr lang="en-US" dirty="0" err="1" smtClean="0"/>
              <a:t>Salamndrids</a:t>
            </a:r>
            <a:r>
              <a:rPr lang="en-US" dirty="0" smtClean="0"/>
              <a:t>, and </a:t>
            </a:r>
            <a:r>
              <a:rPr lang="en-US" dirty="0" err="1" smtClean="0"/>
              <a:t>Ambystomatids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614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5/9 </a:t>
            </a:r>
            <a:r>
              <a:rPr lang="en-US" dirty="0" err="1" smtClean="0"/>
              <a:t>caudates</a:t>
            </a:r>
            <a:r>
              <a:rPr lang="en-US" dirty="0" smtClean="0"/>
              <a:t> disappeared locally from NWNA in Late K, but three of them came back. So 2/9 or ~22% extinction</a:t>
            </a:r>
            <a:r>
              <a:rPr lang="is-IS" dirty="0" smtClean="0"/>
              <a:t>….</a:t>
            </a:r>
          </a:p>
          <a:p>
            <a:r>
              <a:rPr lang="is-IS" dirty="0" smtClean="0"/>
              <a:t>Sirenid Opisthotriton kayi was</a:t>
            </a:r>
            <a:r>
              <a:rPr lang="is-IS" baseline="0" dirty="0" smtClean="0"/>
              <a:t> a “bloom” taxon in early 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040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Albanerpetontidae</a:t>
            </a:r>
            <a:r>
              <a:rPr lang="en-US" dirty="0" smtClean="0"/>
              <a:t>= scaly, fused frontals, record from K to Pliocene (outside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Caudata</a:t>
            </a:r>
            <a:r>
              <a:rPr lang="en-US" baseline="0" dirty="0" smtClean="0"/>
              <a:t>)</a:t>
            </a:r>
            <a:endParaRPr lang="en-US" dirty="0" smtClean="0"/>
          </a:p>
          <a:p>
            <a:r>
              <a:rPr lang="en-US" dirty="0" err="1" smtClean="0"/>
              <a:t>Karauridae</a:t>
            </a:r>
            <a:r>
              <a:rPr lang="en-US" baseline="0" dirty="0" smtClean="0"/>
              <a:t> = large, neotenic Jurassic stem </a:t>
            </a:r>
            <a:r>
              <a:rPr lang="en-US" baseline="0" dirty="0" err="1" smtClean="0"/>
              <a:t>caudates</a:t>
            </a:r>
            <a:r>
              <a:rPr lang="en-US" baseline="0" dirty="0" smtClean="0"/>
              <a:t> from </a:t>
            </a:r>
            <a:r>
              <a:rPr lang="en-US" baseline="0" dirty="0" err="1" smtClean="0"/>
              <a:t>Eur</a:t>
            </a:r>
            <a:r>
              <a:rPr lang="en-US" baseline="0" dirty="0" smtClean="0"/>
              <a:t>/Central Asia</a:t>
            </a:r>
          </a:p>
          <a:p>
            <a:r>
              <a:rPr lang="en-US" baseline="0" dirty="0" err="1" smtClean="0"/>
              <a:t>Scapherpetonids</a:t>
            </a:r>
            <a:r>
              <a:rPr lang="en-US" baseline="0" dirty="0" smtClean="0"/>
              <a:t> = large, aquatic siren-like </a:t>
            </a:r>
            <a:r>
              <a:rPr lang="en-US" baseline="0" dirty="0" err="1" smtClean="0"/>
              <a:t>caudates</a:t>
            </a:r>
            <a:r>
              <a:rPr lang="en-US" baseline="0" dirty="0" smtClean="0"/>
              <a:t> from NA (</a:t>
            </a:r>
            <a:r>
              <a:rPr lang="en-US" baseline="0" dirty="0" err="1" smtClean="0"/>
              <a:t>Scapherpeton</a:t>
            </a:r>
            <a:r>
              <a:rPr lang="en-US" baseline="0" dirty="0" smtClean="0"/>
              <a:t> tectum first Mesozoic </a:t>
            </a:r>
            <a:r>
              <a:rPr lang="en-US" baseline="0" dirty="0" err="1" smtClean="0"/>
              <a:t>sal</a:t>
            </a:r>
            <a:r>
              <a:rPr lang="en-US" baseline="0" dirty="0" smtClean="0"/>
              <a:t> named from NA)</a:t>
            </a:r>
          </a:p>
          <a:p>
            <a:r>
              <a:rPr lang="en-US" baseline="0" dirty="0" err="1" smtClean="0"/>
              <a:t>Batrachosauroididae</a:t>
            </a:r>
            <a:r>
              <a:rPr lang="en-US" baseline="0" dirty="0" smtClean="0"/>
              <a:t> = large, aquatic, siren-like </a:t>
            </a:r>
            <a:r>
              <a:rPr lang="en-US" baseline="0" dirty="0" err="1" smtClean="0"/>
              <a:t>caudates</a:t>
            </a:r>
            <a:r>
              <a:rPr lang="en-US" baseline="0" dirty="0" smtClean="0"/>
              <a:t> from NA and </a:t>
            </a:r>
            <a:r>
              <a:rPr lang="en-US" baseline="0" dirty="0" err="1" smtClean="0"/>
              <a:t>Eur</a:t>
            </a:r>
            <a:r>
              <a:rPr lang="en-US" baseline="0" dirty="0" smtClean="0"/>
              <a:t>; </a:t>
            </a:r>
            <a:r>
              <a:rPr lang="en-US" baseline="0" dirty="0" err="1" smtClean="0"/>
              <a:t>Peratosauroides</a:t>
            </a:r>
            <a:r>
              <a:rPr lang="en-US" baseline="0" dirty="0" smtClean="0"/>
              <a:t> makes it to Pliocene (</a:t>
            </a:r>
            <a:r>
              <a:rPr lang="en-US" baseline="0" dirty="0" err="1" smtClean="0"/>
              <a:t>Opisthotriton</a:t>
            </a:r>
            <a:r>
              <a:rPr lang="en-US" baseline="0" dirty="0" smtClean="0"/>
              <a:t> is in this group)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6027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Generated by fitting CR BD model to extant salamander </a:t>
            </a:r>
            <a:r>
              <a:rPr lang="en-US" dirty="0" err="1" smtClean="0"/>
              <a:t>phylo</a:t>
            </a:r>
            <a:r>
              <a:rPr lang="en-US" dirty="0" smtClean="0"/>
              <a:t> to</a:t>
            </a:r>
            <a:r>
              <a:rPr lang="en-US" baseline="0" dirty="0" smtClean="0"/>
              <a:t> get lambda and mu. Then calculated psi as # fossil occurrences / sum branch lengths on extant tree. Should be underestimate of psi given no fossil BRLENS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79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Generated by fitting CR BD model to extant salamander </a:t>
            </a:r>
            <a:r>
              <a:rPr lang="en-US" dirty="0" err="1" smtClean="0"/>
              <a:t>phylo</a:t>
            </a:r>
            <a:r>
              <a:rPr lang="en-US" dirty="0" smtClean="0"/>
              <a:t> to</a:t>
            </a:r>
            <a:r>
              <a:rPr lang="en-US" baseline="0" dirty="0" smtClean="0"/>
              <a:t> get lambda and mu. Then calculated psi as # fossil occurrences / sum branch lengths on extant tree. Should be underestimate of psi given no fossil BRLENS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241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Generated by fitting CR BD model to extant salamander </a:t>
            </a:r>
            <a:r>
              <a:rPr lang="en-US" dirty="0" err="1" smtClean="0"/>
              <a:t>phylo</a:t>
            </a:r>
            <a:r>
              <a:rPr lang="en-US" dirty="0" smtClean="0"/>
              <a:t> to</a:t>
            </a:r>
            <a:r>
              <a:rPr lang="en-US" baseline="0" dirty="0" smtClean="0"/>
              <a:t> get lambda and mu. Then calculated psi as # fossil occurrences / sum branch lengths on extant tree. Should be underestimate of psi given no fossil BRLENS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577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Young plethodontid fossils can be identified to genus,</a:t>
            </a:r>
            <a:r>
              <a:rPr lang="en-US" baseline="0" dirty="0" smtClean="0"/>
              <a:t> but no idea if same or different from extant species within that genus</a:t>
            </a:r>
          </a:p>
          <a:p>
            <a:r>
              <a:rPr lang="en-US" baseline="0" dirty="0" smtClean="0"/>
              <a:t>Old plethodontid fossils can be identified, but no idea where they go on the tree</a:t>
            </a:r>
          </a:p>
          <a:p>
            <a:r>
              <a:rPr lang="en-US" baseline="0" dirty="0" err="1" smtClean="0"/>
              <a:t>fossilBAMM</a:t>
            </a:r>
            <a:r>
              <a:rPr lang="en-US" baseline="0" dirty="0" smtClean="0"/>
              <a:t> as currently implemented smears fossil occurrences across the tree. That means the probability of being observed as a fossil is lower than it “should” be for clades outside </a:t>
            </a:r>
            <a:r>
              <a:rPr lang="en-US" baseline="0" dirty="0" err="1" smtClean="0"/>
              <a:t>plethodontidae</a:t>
            </a:r>
            <a:r>
              <a:rPr lang="en-US" baseline="0" dirty="0" smtClean="0"/>
              <a:t>, and it means extinction probabilities are </a:t>
            </a:r>
            <a:r>
              <a:rPr lang="en-US" baseline="0" dirty="0" err="1" smtClean="0"/>
              <a:t>artifically</a:t>
            </a:r>
            <a:r>
              <a:rPr lang="en-US" baseline="0" dirty="0" smtClean="0"/>
              <a:t> low within-</a:t>
            </a:r>
            <a:r>
              <a:rPr lang="en-US" baseline="0" dirty="0" err="1" smtClean="0"/>
              <a:t>plethodontidae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0670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Pseudoeurycea</a:t>
            </a:r>
            <a:r>
              <a:rPr lang="en-US" dirty="0" smtClean="0"/>
              <a:t>, </a:t>
            </a:r>
            <a:r>
              <a:rPr lang="en-US" dirty="0" err="1" smtClean="0"/>
              <a:t>Eurycea</a:t>
            </a:r>
            <a:r>
              <a:rPr lang="en-US" dirty="0" smtClean="0"/>
              <a:t>, Appalachian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Plethodon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Ambystoma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Hynobiids</a:t>
            </a:r>
            <a:r>
              <a:rPr lang="en-US" baseline="0" dirty="0" smtClean="0"/>
              <a:t> all have </a:t>
            </a:r>
            <a:r>
              <a:rPr lang="en-US" baseline="0" dirty="0" err="1" smtClean="0"/>
              <a:t>signif</a:t>
            </a:r>
            <a:r>
              <a:rPr lang="en-US" baseline="0" dirty="0" smtClean="0"/>
              <a:t> rate increases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8132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Unobserved</a:t>
            </a:r>
            <a:r>
              <a:rPr lang="en-US" baseline="0" dirty="0" smtClean="0"/>
              <a:t> and extinct lineages are highly unlikely when psi is high, esp. within </a:t>
            </a:r>
            <a:r>
              <a:rPr lang="en-US" baseline="0" dirty="0" err="1" smtClean="0"/>
              <a:t>plethodontidae</a:t>
            </a:r>
            <a:r>
              <a:rPr lang="en-US" baseline="0" dirty="0" smtClean="0"/>
              <a:t>. Hence biased estimates.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334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54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819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129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50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312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24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720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567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02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63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024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352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16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Relationship Id="rId3" Type="http://schemas.openxmlformats.org/officeDocument/2006/relationships/image" Target="../media/image2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0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0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Salamander Macroevolution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Joanna &amp; Jon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54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Angles of attack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Speciation &amp; extinction rates</a:t>
            </a:r>
          </a:p>
          <a:p>
            <a:r>
              <a:rPr lang="en-US" dirty="0" smtClean="0"/>
              <a:t>Body size evolution</a:t>
            </a:r>
          </a:p>
          <a:p>
            <a:r>
              <a:rPr lang="en-US" dirty="0" smtClean="0"/>
              <a:t>Biogeography</a:t>
            </a:r>
          </a:p>
          <a:p>
            <a:r>
              <a:rPr lang="en-US" dirty="0" smtClean="0"/>
              <a:t>Life history evolution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004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Speciation &amp; Extinction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469 extant species</a:t>
            </a:r>
          </a:p>
          <a:p>
            <a:r>
              <a:rPr lang="en-US" dirty="0" smtClean="0"/>
              <a:t>84 fossil species with known phylogenetic placement</a:t>
            </a:r>
          </a:p>
          <a:p>
            <a:r>
              <a:rPr lang="en-US" dirty="0" smtClean="0"/>
              <a:t>Append fossils to </a:t>
            </a:r>
            <a:r>
              <a:rPr lang="en-US" dirty="0" smtClean="0"/>
              <a:t>tree: ((A,B),X)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80415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44423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4911" y="5460274"/>
            <a:ext cx="67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3123239" y="5460274"/>
            <a:ext cx="0" cy="10945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53363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283418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5239" y="4892842"/>
            <a:ext cx="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5563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/>
          <p:cNvSpPr txBox="1"/>
          <p:nvPr/>
        </p:nvSpPr>
        <p:spPr>
          <a:xfrm>
            <a:off x="4009144" y="5115064"/>
            <a:ext cx="2040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Minimum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Speciation &amp; Extinction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469 extant species</a:t>
            </a:r>
          </a:p>
          <a:p>
            <a:r>
              <a:rPr lang="en-US" dirty="0" smtClean="0"/>
              <a:t>84 fossil species with known phylogenetic placement</a:t>
            </a:r>
          </a:p>
          <a:p>
            <a:r>
              <a:rPr lang="en-US" dirty="0"/>
              <a:t>Append fossils to tree: ((A,B),X)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80415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44423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4911" y="5460274"/>
            <a:ext cx="67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3123239" y="5460274"/>
            <a:ext cx="0" cy="10945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53363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283418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5239" y="4892842"/>
            <a:ext cx="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3914431" y="5166704"/>
            <a:ext cx="0" cy="301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914464" y="5498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914464" y="55814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914464" y="56576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914464" y="57401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3914464" y="58195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914464" y="59021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914464" y="59783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914464" y="60608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14464" y="61465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914464" y="62291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914464" y="63053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914464" y="6387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914464" y="64672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ight Brace 35"/>
          <p:cNvSpPr/>
          <p:nvPr/>
        </p:nvSpPr>
        <p:spPr>
          <a:xfrm>
            <a:off x="4010025" y="5166704"/>
            <a:ext cx="45719" cy="29357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7" name="Right Brace 36"/>
          <p:cNvSpPr/>
          <p:nvPr/>
        </p:nvSpPr>
        <p:spPr>
          <a:xfrm>
            <a:off x="4010025" y="5480362"/>
            <a:ext cx="45719" cy="103261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009144" y="5822873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Unknown</a:t>
            </a:r>
            <a:endParaRPr lang="en-US" dirty="0"/>
          </a:p>
        </p:txBody>
      </p:sp>
      <p:sp>
        <p:nvSpPr>
          <p:cNvPr id="5" name="Right Brace 4"/>
          <p:cNvSpPr/>
          <p:nvPr/>
        </p:nvSpPr>
        <p:spPr>
          <a:xfrm>
            <a:off x="4990641" y="5115064"/>
            <a:ext cx="418641" cy="1439740"/>
          </a:xfrm>
          <a:prstGeom prst="rightBrace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5408279" y="5634886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589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Speciation &amp; Extinction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469 extant species</a:t>
            </a:r>
          </a:p>
          <a:p>
            <a:r>
              <a:rPr lang="en-US" dirty="0" smtClean="0"/>
              <a:t>84 fossil species with known phylogenetic placement</a:t>
            </a:r>
          </a:p>
          <a:p>
            <a:r>
              <a:rPr lang="en-US" dirty="0"/>
              <a:t>Append fossils to tree: ((A,B),X)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80415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44423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4911" y="5460274"/>
            <a:ext cx="67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3123239" y="5460274"/>
            <a:ext cx="0" cy="10945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53363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283418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5239" y="4892842"/>
            <a:ext cx="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3914431" y="5166704"/>
            <a:ext cx="0" cy="301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914464" y="5498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914464" y="55814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914464" y="56576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914464" y="57401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3914464" y="58195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914464" y="59021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914464" y="59783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914464" y="60608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14464" y="61465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914464" y="62291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914464" y="63053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914464" y="6387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914464" y="64672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009144" y="5115064"/>
            <a:ext cx="2040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Minimum</a:t>
            </a:r>
            <a:endParaRPr lang="en-US" dirty="0"/>
          </a:p>
        </p:txBody>
      </p:sp>
      <p:sp>
        <p:nvSpPr>
          <p:cNvPr id="35" name="Right Brace 34"/>
          <p:cNvSpPr/>
          <p:nvPr/>
        </p:nvSpPr>
        <p:spPr>
          <a:xfrm>
            <a:off x="4010025" y="5166704"/>
            <a:ext cx="45719" cy="29357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9" name="Right Brace 38"/>
          <p:cNvSpPr/>
          <p:nvPr/>
        </p:nvSpPr>
        <p:spPr>
          <a:xfrm>
            <a:off x="4010025" y="5480362"/>
            <a:ext cx="45719" cy="103261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009144" y="5822873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Unknown</a:t>
            </a:r>
            <a:endParaRPr lang="en-US" dirty="0"/>
          </a:p>
        </p:txBody>
      </p:sp>
      <p:sp>
        <p:nvSpPr>
          <p:cNvPr id="41" name="Right Brace 40"/>
          <p:cNvSpPr/>
          <p:nvPr/>
        </p:nvSpPr>
        <p:spPr>
          <a:xfrm>
            <a:off x="4990641" y="5115064"/>
            <a:ext cx="418641" cy="1439740"/>
          </a:xfrm>
          <a:prstGeom prst="rightBrace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5408279" y="5634886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Missing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070" y="2845775"/>
            <a:ext cx="4094134" cy="40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30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074" y="701042"/>
            <a:ext cx="6858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Plethodontids are problematic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5678911" y="3657604"/>
            <a:ext cx="134753" cy="14437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0960" y="1615192"/>
            <a:ext cx="2887579" cy="286602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67734" y="3370086"/>
            <a:ext cx="1684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Plethodontidae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700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</a:t>
            </a:r>
            <a:r>
              <a:rPr lang="en-US" dirty="0" err="1" smtClean="0"/>
              <a:t>fossilBAMM</a:t>
            </a:r>
            <a:r>
              <a:rPr lang="en-US" dirty="0" smtClean="0"/>
              <a:t> on trees with fossils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Fossil branches scaled by simple rates</a:t>
            </a:r>
          </a:p>
          <a:p>
            <a:r>
              <a:rPr lang="en-US" dirty="0" smtClean="0"/>
              <a:t>Extant-only run</a:t>
            </a:r>
          </a:p>
          <a:p>
            <a:r>
              <a:rPr lang="en-US" dirty="0" err="1" smtClean="0"/>
              <a:t>fossilBAMM</a:t>
            </a:r>
            <a:r>
              <a:rPr lang="en-US" dirty="0" smtClean="0"/>
              <a:t> with observed number of occurrences</a:t>
            </a:r>
          </a:p>
          <a:p>
            <a:r>
              <a:rPr lang="en-US" dirty="0" err="1" smtClean="0"/>
              <a:t>fossilBAMM</a:t>
            </a:r>
            <a:r>
              <a:rPr lang="en-US" dirty="0" smtClean="0"/>
              <a:t> with 10X number of occurrences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217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Fossils change </a:t>
            </a:r>
            <a:r>
              <a:rPr lang="en-US" dirty="0" err="1" smtClean="0"/>
              <a:t>Salamandridae</a:t>
            </a:r>
            <a:r>
              <a:rPr lang="en-US" dirty="0" smtClean="0"/>
              <a:t> a lot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-35625" y="2083252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Speciation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90401"/>
            <a:ext cx="5586351" cy="558635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341" y="1378526"/>
            <a:ext cx="5586351" cy="558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1692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</a:t>
            </a:r>
            <a:r>
              <a:rPr lang="en-US" dirty="0" err="1" smtClean="0"/>
              <a:t>fossilBAMM</a:t>
            </a:r>
            <a:r>
              <a:rPr lang="en-US" dirty="0" smtClean="0"/>
              <a:t> on trees with fossils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471817" y="1712172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Speciation through time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043437" y="1712172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Extinction through time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870" y="2081151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359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869" y="2083417"/>
            <a:ext cx="9144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</a:t>
            </a:r>
            <a:r>
              <a:rPr lang="en-US" dirty="0" err="1" smtClean="0"/>
              <a:t>fossilBAMM</a:t>
            </a:r>
            <a:r>
              <a:rPr lang="en-US" dirty="0" smtClean="0"/>
              <a:t> on trees with fossils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471817" y="1712172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Net div. through time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043436" y="1712172"/>
            <a:ext cx="3446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Relative extinction </a:t>
            </a:r>
            <a:r>
              <a:rPr lang="en-US" dirty="0" smtClean="0"/>
              <a:t>through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2521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BAMM on snout-vent length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4356" y="2140325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SVL </a:t>
            </a:r>
            <a:r>
              <a:rPr lang="en-US" dirty="0" smtClean="0"/>
              <a:t>Rate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076" y="1290851"/>
            <a:ext cx="5567149" cy="556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346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Pile of data:</a:t>
            </a:r>
          </a:p>
          <a:p>
            <a:pPr lvl="1"/>
            <a:r>
              <a:rPr lang="en-US" dirty="0" smtClean="0"/>
              <a:t>Joanna had salamander measurements</a:t>
            </a:r>
          </a:p>
          <a:p>
            <a:pPr lvl="1"/>
            <a:r>
              <a:rPr lang="en-US" dirty="0" smtClean="0"/>
              <a:t>Jon added fossils measurements</a:t>
            </a:r>
          </a:p>
          <a:p>
            <a:pPr lvl="1"/>
            <a:r>
              <a:rPr lang="en-US" dirty="0" smtClean="0"/>
              <a:t>Tree from </a:t>
            </a:r>
            <a:r>
              <a:rPr lang="en-US" dirty="0" err="1" smtClean="0"/>
              <a:t>Pyron</a:t>
            </a:r>
            <a:r>
              <a:rPr lang="en-US" dirty="0" smtClean="0"/>
              <a:t>, geography from IUCN</a:t>
            </a:r>
          </a:p>
          <a:p>
            <a:pPr lvl="1"/>
            <a:r>
              <a:rPr lang="en-US" dirty="0" err="1" smtClean="0"/>
              <a:t>Neoteny</a:t>
            </a:r>
            <a:r>
              <a:rPr lang="en-US" dirty="0" smtClean="0"/>
              <a:t> scores from literature search</a:t>
            </a:r>
          </a:p>
          <a:p>
            <a:r>
              <a:rPr lang="en-US" dirty="0" smtClean="0"/>
              <a:t>Lots of turn-the-crank analyses</a:t>
            </a:r>
          </a:p>
          <a:p>
            <a:r>
              <a:rPr lang="en-US" dirty="0" smtClean="0"/>
              <a:t>Seeking suggestions for </a:t>
            </a:r>
            <a:endParaRPr lang="en-US" dirty="0" smtClean="0"/>
          </a:p>
          <a:p>
            <a:pPr lvl="1"/>
            <a:r>
              <a:rPr lang="en-US" dirty="0" smtClean="0"/>
              <a:t>additional data</a:t>
            </a:r>
          </a:p>
          <a:p>
            <a:pPr lvl="1"/>
            <a:r>
              <a:rPr lang="en-US" dirty="0" smtClean="0"/>
              <a:t>alternate analyses</a:t>
            </a:r>
          </a:p>
          <a:p>
            <a:pPr lvl="1"/>
            <a:r>
              <a:rPr lang="en-US" dirty="0" smtClean="0"/>
              <a:t>structure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312678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BAMM on snout-vent length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4356" y="2140325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SVL </a:t>
            </a:r>
            <a:r>
              <a:rPr lang="en-US" dirty="0" smtClean="0"/>
              <a:t>Rate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3629" y="1290850"/>
            <a:ext cx="5567149" cy="5567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076" y="1290851"/>
            <a:ext cx="5567149" cy="556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9401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Fossils smooth out size evolution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156" y="1517580"/>
            <a:ext cx="5188423" cy="5188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8971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Larger ancestral size at crown nodes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496" y="1402308"/>
            <a:ext cx="5393140" cy="5393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0708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617"/>
            <a:ext cx="12344400" cy="6172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Biogeography of salamanders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1157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617"/>
            <a:ext cx="12344400" cy="6172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Biogeography of salamanders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0418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617"/>
            <a:ext cx="12344400" cy="6172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Six biogeographic provinces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2773817" y="2291939"/>
            <a:ext cx="1251918" cy="961900"/>
          </a:xfrm>
          <a:prstGeom prst="ellipse">
            <a:avLst/>
          </a:prstGeom>
          <a:solidFill>
            <a:srgbClr val="2145F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627871" y="1997820"/>
            <a:ext cx="1186512" cy="1172892"/>
          </a:xfrm>
          <a:prstGeom prst="ellipse">
            <a:avLst/>
          </a:prstGeom>
          <a:solidFill>
            <a:srgbClr val="60EEF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 rot="18556590">
            <a:off x="2577608" y="2789789"/>
            <a:ext cx="1416880" cy="2647607"/>
          </a:xfrm>
          <a:prstGeom prst="ellipse">
            <a:avLst/>
          </a:prstGeom>
          <a:solidFill>
            <a:srgbClr val="37EC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343896" y="1913614"/>
            <a:ext cx="1678706" cy="2335745"/>
          </a:xfrm>
          <a:prstGeom prst="ellipse">
            <a:avLst/>
          </a:prstGeom>
          <a:solidFill>
            <a:schemeClr val="accent4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971333" y="1913614"/>
            <a:ext cx="2226083" cy="1488061"/>
          </a:xfrm>
          <a:prstGeom prst="ellipse">
            <a:avLst/>
          </a:prstGeom>
          <a:solidFill>
            <a:srgbClr val="FF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rot="2426319">
            <a:off x="9214468" y="1732059"/>
            <a:ext cx="1096929" cy="2491720"/>
          </a:xfrm>
          <a:prstGeom prst="ellipse">
            <a:avLst/>
          </a:prstGeom>
          <a:solidFill>
            <a:srgbClr val="FF71FB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0550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BioGeoBEARS to infer ancestral ranges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Fossils present a problem</a:t>
            </a:r>
          </a:p>
          <a:p>
            <a:r>
              <a:rPr lang="en-US" dirty="0" smtClean="0"/>
              <a:t>Treat observed ranges as “hard” or “soft” constraint</a:t>
            </a:r>
          </a:p>
          <a:p>
            <a:pPr lvl="1"/>
            <a:r>
              <a:rPr lang="en-US" dirty="0" smtClean="0"/>
              <a:t>000100 vs ???1??</a:t>
            </a:r>
          </a:p>
          <a:p>
            <a:pPr lvl="1"/>
            <a:r>
              <a:rPr lang="en-US" dirty="0" smtClean="0"/>
              <a:t>In-between options exist</a:t>
            </a:r>
          </a:p>
          <a:p>
            <a:r>
              <a:rPr lang="en-US" dirty="0" smtClean="0"/>
              <a:t>Ambiguities “smear” fossils across provinces</a:t>
            </a:r>
          </a:p>
          <a:p>
            <a:pPr lvl="1"/>
            <a:r>
              <a:rPr lang="en-US" dirty="0"/>
              <a:t>Pro: Reflects uncertainty</a:t>
            </a:r>
          </a:p>
          <a:p>
            <a:pPr lvl="1"/>
            <a:r>
              <a:rPr lang="en-US" dirty="0"/>
              <a:t>Con: Unrealistically large </a:t>
            </a:r>
            <a:r>
              <a:rPr lang="en-US" dirty="0" smtClean="0"/>
              <a:t>ranges</a:t>
            </a:r>
            <a:endParaRPr lang="en-US" dirty="0"/>
          </a:p>
          <a:p>
            <a:r>
              <a:rPr lang="en-US" dirty="0" smtClean="0"/>
              <a:t>DEC*+JV preferred model</a:t>
            </a:r>
          </a:p>
        </p:txBody>
      </p:sp>
    </p:spTree>
    <p:extLst>
      <p:ext uri="{BB962C8B-B14F-4D97-AF65-F5344CB8AC3E}">
        <p14:creationId xmlns:p14="http://schemas.microsoft.com/office/powerpoint/2010/main" val="10579438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 constraints change critical nodes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329313" y="1455351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Hard constraint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572302" y="1455351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Soft constraint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92" y="1620837"/>
            <a:ext cx="5237163" cy="523716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5363" y="1640017"/>
            <a:ext cx="5237163" cy="523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8680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Lineages-through-time per province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At time = t, find all edges alive</a:t>
            </a:r>
          </a:p>
          <a:p>
            <a:r>
              <a:rPr lang="en-US" dirty="0" smtClean="0"/>
              <a:t>Find the probability each edge is in each province</a:t>
            </a:r>
          </a:p>
          <a:p>
            <a:r>
              <a:rPr lang="en-US" dirty="0" smtClean="0"/>
              <a:t>Sum probs. for each province across edges alive at time = 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3541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841" y="1814238"/>
            <a:ext cx="4572000" cy="457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971" y="1814238"/>
            <a:ext cx="4572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Focus on </a:t>
            </a:r>
            <a:r>
              <a:rPr lang="en-US" dirty="0">
                <a:solidFill>
                  <a:srgbClr val="FF71FB"/>
                </a:solidFill>
              </a:rPr>
              <a:t>East Asia</a:t>
            </a:r>
            <a:r>
              <a:rPr lang="en-US" dirty="0"/>
              <a:t>,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Europe</a:t>
            </a:r>
            <a:r>
              <a:rPr lang="en-US" dirty="0"/>
              <a:t> and </a:t>
            </a:r>
            <a:r>
              <a:rPr lang="en-US" dirty="0">
                <a:solidFill>
                  <a:srgbClr val="2145F1"/>
                </a:solidFill>
              </a:rPr>
              <a:t>Eastern NA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Hard constraint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72302" y="1537239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Soft constraint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211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 salamanders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67" y="1430625"/>
            <a:ext cx="6149454" cy="51339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375" y="3675572"/>
            <a:ext cx="5215102" cy="28890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420939" y="-35319"/>
            <a:ext cx="2044730" cy="520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651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971" y="1814238"/>
            <a:ext cx="4572000" cy="457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841" y="1814238"/>
            <a:ext cx="4572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estimate with fossil occurrences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Hard constraint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72302" y="1537239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Soft constraint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8507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Neoteny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No review of salamander </a:t>
            </a:r>
            <a:r>
              <a:rPr lang="en-US" b="1" dirty="0" err="1" smtClean="0"/>
              <a:t>neoteny</a:t>
            </a:r>
            <a:endParaRPr lang="en-US" b="1" dirty="0" smtClean="0"/>
          </a:p>
          <a:p>
            <a:r>
              <a:rPr lang="en-US" dirty="0" smtClean="0"/>
              <a:t>Present in all </a:t>
            </a:r>
            <a:r>
              <a:rPr lang="en-US" dirty="0"/>
              <a:t>families but </a:t>
            </a:r>
            <a:r>
              <a:rPr lang="en-US" dirty="0" err="1"/>
              <a:t>Rhyacotritonidae</a:t>
            </a:r>
            <a:endParaRPr lang="en-US" dirty="0" smtClean="0"/>
          </a:p>
          <a:p>
            <a:r>
              <a:rPr lang="en-US" dirty="0" smtClean="0"/>
              <a:t>Three </a:t>
            </a:r>
            <a:r>
              <a:rPr lang="en-US" dirty="0" smtClean="0"/>
              <a:t>states:</a:t>
            </a:r>
          </a:p>
          <a:p>
            <a:pPr lvl="1"/>
            <a:r>
              <a:rPr lang="en-US" dirty="0" smtClean="0"/>
              <a:t>“Normal” </a:t>
            </a:r>
            <a:r>
              <a:rPr lang="en-US" dirty="0" smtClean="0"/>
              <a:t>(0; e.g., </a:t>
            </a:r>
            <a:r>
              <a:rPr lang="en-US" i="1" dirty="0" err="1" smtClean="0"/>
              <a:t>Salamandra</a:t>
            </a:r>
            <a:r>
              <a:rPr lang="en-US" i="1" dirty="0" smtClean="0"/>
              <a:t> </a:t>
            </a:r>
            <a:r>
              <a:rPr lang="en-US" i="1" dirty="0" err="1" smtClean="0"/>
              <a:t>salamandra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Facultative </a:t>
            </a:r>
            <a:r>
              <a:rPr lang="en-US" dirty="0" err="1" smtClean="0"/>
              <a:t>neoteny</a:t>
            </a:r>
            <a:r>
              <a:rPr lang="en-US" dirty="0" smtClean="0"/>
              <a:t> (1; e.g., </a:t>
            </a:r>
            <a:r>
              <a:rPr lang="en-US" i="1" dirty="0" err="1" smtClean="0"/>
              <a:t>Ambystoma</a:t>
            </a:r>
            <a:r>
              <a:rPr lang="en-US" i="1" dirty="0" smtClean="0"/>
              <a:t> </a:t>
            </a:r>
            <a:r>
              <a:rPr lang="en-US" i="1" dirty="0" err="1" smtClean="0"/>
              <a:t>tigrinum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Obligate </a:t>
            </a:r>
            <a:r>
              <a:rPr lang="en-US" dirty="0" err="1" smtClean="0"/>
              <a:t>neoteny</a:t>
            </a:r>
            <a:r>
              <a:rPr lang="en-US" dirty="0" smtClean="0"/>
              <a:t> (2; e.g., </a:t>
            </a:r>
            <a:r>
              <a:rPr lang="en-US" i="1" dirty="0" err="1" smtClean="0"/>
              <a:t>Amphiuma</a:t>
            </a:r>
            <a:r>
              <a:rPr lang="en-US" i="1" dirty="0" smtClean="0"/>
              <a:t> means</a:t>
            </a:r>
            <a:r>
              <a:rPr lang="en-US" dirty="0" smtClean="0"/>
              <a:t>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6049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 </a:t>
            </a:r>
            <a:r>
              <a:rPr lang="en-US" dirty="0" err="1" smtClean="0"/>
              <a:t>neoteny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Potentially controlled by thyroid hormones</a:t>
            </a:r>
          </a:p>
          <a:p>
            <a:r>
              <a:rPr lang="en-US" dirty="0" smtClean="0"/>
              <a:t>Use liability model to allow variance among clades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149" y="2650176"/>
            <a:ext cx="8629403" cy="4314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1806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Neoteny</a:t>
            </a:r>
            <a:r>
              <a:rPr lang="en-US" dirty="0" smtClean="0"/>
              <a:t> on phylogeny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1437904"/>
            <a:ext cx="5420096" cy="542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3494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Plastic radiations (?)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194" y="1356755"/>
            <a:ext cx="10800606" cy="540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4408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Plastic radiations (?)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194" y="1356755"/>
            <a:ext cx="10800606" cy="5400303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 rot="1170948">
            <a:off x="4049485" y="3443849"/>
            <a:ext cx="1543792" cy="534389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004569" y="3016668"/>
            <a:ext cx="1555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 smtClean="0"/>
              <a:t>Eurycea</a:t>
            </a:r>
            <a:endParaRPr lang="en-US" i="1" dirty="0"/>
          </a:p>
        </p:txBody>
      </p:sp>
      <p:sp>
        <p:nvSpPr>
          <p:cNvPr id="6" name="Oval 5"/>
          <p:cNvSpPr/>
          <p:nvPr/>
        </p:nvSpPr>
        <p:spPr>
          <a:xfrm>
            <a:off x="3645724" y="4098474"/>
            <a:ext cx="358845" cy="534389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313216" y="4599788"/>
            <a:ext cx="1555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 smtClean="0"/>
              <a:t>Plethodon</a:t>
            </a:r>
            <a:endParaRPr lang="en-US" i="1" dirty="0"/>
          </a:p>
        </p:txBody>
      </p:sp>
      <p:sp>
        <p:nvSpPr>
          <p:cNvPr id="9" name="Oval 8"/>
          <p:cNvSpPr/>
          <p:nvPr/>
        </p:nvSpPr>
        <p:spPr>
          <a:xfrm>
            <a:off x="3095581" y="3887045"/>
            <a:ext cx="358845" cy="898711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568038" y="2303926"/>
            <a:ext cx="2155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Salamandridae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9" idx="0"/>
          </p:cNvCxnSpPr>
          <p:nvPr/>
        </p:nvCxnSpPr>
        <p:spPr>
          <a:xfrm flipV="1">
            <a:off x="3275004" y="2660431"/>
            <a:ext cx="0" cy="122661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2627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say you all?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Additional data?</a:t>
            </a:r>
            <a:endParaRPr lang="en-US" dirty="0" smtClean="0"/>
          </a:p>
          <a:p>
            <a:r>
              <a:rPr lang="en-US" dirty="0" smtClean="0"/>
              <a:t>Different analyses?</a:t>
            </a:r>
            <a:endParaRPr lang="en-US" dirty="0" smtClean="0"/>
          </a:p>
          <a:p>
            <a:r>
              <a:rPr lang="en-US" dirty="0" smtClean="0"/>
              <a:t>General structure?</a:t>
            </a:r>
          </a:p>
        </p:txBody>
      </p:sp>
    </p:spTree>
    <p:extLst>
      <p:ext uri="{BB962C8B-B14F-4D97-AF65-F5344CB8AC3E}">
        <p14:creationId xmlns:p14="http://schemas.microsoft.com/office/powerpoint/2010/main" val="1822247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419" y="1797083"/>
            <a:ext cx="5008730" cy="500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543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</a:p>
          <a:p>
            <a:r>
              <a:rPr lang="en-US" dirty="0" smtClean="0"/>
              <a:t>The end-Cretaceous mass extinction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930" y="2966757"/>
            <a:ext cx="6126139" cy="368425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775511" y="6466342"/>
            <a:ext cx="2238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Wilson &amp; </a:t>
            </a:r>
            <a:r>
              <a:rPr lang="en-US" dirty="0" err="1" smtClean="0"/>
              <a:t>DeMar</a:t>
            </a:r>
            <a:r>
              <a:rPr lang="en-US" dirty="0" smtClean="0"/>
              <a:t>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128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260" y="3267628"/>
            <a:ext cx="4934197" cy="3590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</a:p>
          <a:p>
            <a:r>
              <a:rPr lang="en-US" dirty="0" smtClean="0"/>
              <a:t>The end-Cretaceous mass extinction</a:t>
            </a:r>
          </a:p>
          <a:p>
            <a:r>
              <a:rPr lang="en-US" dirty="0" smtClean="0"/>
              <a:t>Developmental consistency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109757" y="6488668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Walls et al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69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</a:p>
          <a:p>
            <a:r>
              <a:rPr lang="en-US" dirty="0" smtClean="0"/>
              <a:t>The end-Cretaceous mass extinction</a:t>
            </a:r>
          </a:p>
          <a:p>
            <a:r>
              <a:rPr lang="en-US" dirty="0" smtClean="0"/>
              <a:t>Development simplicity</a:t>
            </a:r>
          </a:p>
          <a:p>
            <a:r>
              <a:rPr lang="en-US" dirty="0" err="1" smtClean="0"/>
              <a:t>Gondwana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8900" y="2909385"/>
            <a:ext cx="6362040" cy="378417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19275" y="3482734"/>
            <a:ext cx="1401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Salamanders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16453" y="5058891"/>
            <a:ext cx="19594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No Salamanders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     (Basically)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660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 phylogeny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55" y="1461655"/>
            <a:ext cx="5396345" cy="53963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58888" y="1461655"/>
            <a:ext cx="1900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✝(not </a:t>
            </a:r>
            <a:r>
              <a:rPr lang="en-US" dirty="0" err="1" smtClean="0"/>
              <a:t>caudates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848099" y="1829791"/>
            <a:ext cx="1448789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✝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528458" y="2159892"/>
            <a:ext cx="1448789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✝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252852" y="5756136"/>
            <a:ext cx="1448789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✝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444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have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on: </a:t>
            </a:r>
          </a:p>
          <a:p>
            <a:pPr lvl="1"/>
            <a:r>
              <a:rPr lang="en-US" dirty="0" smtClean="0"/>
              <a:t>Phylogeny (469 species; </a:t>
            </a:r>
            <a:r>
              <a:rPr lang="en-US" dirty="0" err="1" smtClean="0"/>
              <a:t>Pyron</a:t>
            </a:r>
            <a:r>
              <a:rPr lang="en-US" dirty="0" smtClean="0"/>
              <a:t> 2014)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ody size (Joanna’s measurements + fossils)</a:t>
            </a:r>
          </a:p>
          <a:p>
            <a:pPr lvl="1"/>
            <a:r>
              <a:rPr lang="en-US" dirty="0"/>
              <a:t>G</a:t>
            </a:r>
            <a:r>
              <a:rPr lang="en-US" dirty="0" smtClean="0"/>
              <a:t>eography (from IUCN)</a:t>
            </a:r>
          </a:p>
          <a:p>
            <a:pPr lvl="1"/>
            <a:r>
              <a:rPr lang="en-US" dirty="0" smtClean="0"/>
              <a:t>Fossil occurrences (from </a:t>
            </a:r>
            <a:r>
              <a:rPr lang="en-US" dirty="0" smtClean="0"/>
              <a:t>PBDB; very lacking)</a:t>
            </a:r>
            <a:endParaRPr lang="en-US" dirty="0" smtClean="0"/>
          </a:p>
          <a:p>
            <a:pPr lvl="1"/>
            <a:r>
              <a:rPr lang="en-US" dirty="0" err="1" smtClean="0"/>
              <a:t>Neoteny</a:t>
            </a:r>
            <a:r>
              <a:rPr lang="en-US" dirty="0" smtClean="0"/>
              <a:t> (from literature; needs vetting)</a:t>
            </a:r>
          </a:p>
          <a:p>
            <a:pPr lvl="1"/>
            <a:r>
              <a:rPr lang="en-US" dirty="0" smtClean="0"/>
              <a:t>Developmental mode (in progress)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1804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2015</TotalTime>
  <Words>1044</Words>
  <Application>Microsoft Macintosh PowerPoint</Application>
  <PresentationFormat>Widescreen</PresentationFormat>
  <Paragraphs>178</Paragraphs>
  <Slides>36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Calibri</vt:lpstr>
      <vt:lpstr>Calibri Light</vt:lpstr>
      <vt:lpstr>Arial</vt:lpstr>
      <vt:lpstr>Office Theme</vt:lpstr>
      <vt:lpstr>Salamander Macroevolution</vt:lpstr>
      <vt:lpstr>Salamander project</vt:lpstr>
      <vt:lpstr>Fossil salamanders</vt:lpstr>
      <vt:lpstr>Salamanders don’t care about:</vt:lpstr>
      <vt:lpstr>Salamanders don’t care about:</vt:lpstr>
      <vt:lpstr>Salamanders don’t care about:</vt:lpstr>
      <vt:lpstr>Salamanders don’t care about:</vt:lpstr>
      <vt:lpstr>Salamander phylogeny</vt:lpstr>
      <vt:lpstr>What we have</vt:lpstr>
      <vt:lpstr>Angles of attack</vt:lpstr>
      <vt:lpstr>Speciation &amp; Extinction</vt:lpstr>
      <vt:lpstr>Speciation &amp; Extinction</vt:lpstr>
      <vt:lpstr>Speciation &amp; Extinction</vt:lpstr>
      <vt:lpstr>Plethodontids are problematic</vt:lpstr>
      <vt:lpstr>Ran fossilBAMM on trees with fossils</vt:lpstr>
      <vt:lpstr>Fossils change Salamandridae a lot</vt:lpstr>
      <vt:lpstr>Ran fossilBAMM on trees with fossils</vt:lpstr>
      <vt:lpstr>Ran fossilBAMM on trees with fossils</vt:lpstr>
      <vt:lpstr>Ran BAMM on snout-vent length</vt:lpstr>
      <vt:lpstr>Ran BAMM on snout-vent length</vt:lpstr>
      <vt:lpstr>Fossils smooth out size evolution</vt:lpstr>
      <vt:lpstr>Larger ancestral size at crown nodes</vt:lpstr>
      <vt:lpstr>Biogeography of salamanders</vt:lpstr>
      <vt:lpstr>Biogeography of salamanders</vt:lpstr>
      <vt:lpstr>Six biogeographic provinces</vt:lpstr>
      <vt:lpstr>BioGeoBEARS to infer ancestral ranges</vt:lpstr>
      <vt:lpstr>Fossil constraints change critical nodes</vt:lpstr>
      <vt:lpstr>Lineages-through-time per province</vt:lpstr>
      <vt:lpstr>Focus on East Asia, Europe and Eastern NA</vt:lpstr>
      <vt:lpstr>Compare estimate with fossil occurrences</vt:lpstr>
      <vt:lpstr>Neoteny</vt:lpstr>
      <vt:lpstr>Modeling neoteny</vt:lpstr>
      <vt:lpstr>Neoteny on phylogeny</vt:lpstr>
      <vt:lpstr>Plastic radiations (?)</vt:lpstr>
      <vt:lpstr>Plastic radiations (?)</vt:lpstr>
      <vt:lpstr>What say you all?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Salamander Macroevolution</dc:title>
  <dc:creator>Jonathan Mitchell</dc:creator>
  <cp:lastModifiedBy>Jonathan Mitchell</cp:lastModifiedBy>
  <cp:revision>95</cp:revision>
  <dcterms:created xsi:type="dcterms:W3CDTF">2016-09-27T18:23:33Z</dcterms:created>
  <dcterms:modified xsi:type="dcterms:W3CDTF">2016-09-29T18:22:45Z</dcterms:modified>
</cp:coreProperties>
</file>

<file path=docProps/thumbnail.jpeg>
</file>